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41"/>
  </p:handoutMasterIdLst>
  <p:sldIdLst>
    <p:sldId id="258" r:id="rId2"/>
    <p:sldId id="350" r:id="rId3"/>
    <p:sldId id="351" r:id="rId4"/>
    <p:sldId id="352" r:id="rId5"/>
    <p:sldId id="409" r:id="rId6"/>
    <p:sldId id="416" r:id="rId7"/>
    <p:sldId id="417" r:id="rId8"/>
    <p:sldId id="353" r:id="rId9"/>
    <p:sldId id="354" r:id="rId10"/>
    <p:sldId id="355" r:id="rId11"/>
    <p:sldId id="356" r:id="rId12"/>
    <p:sldId id="357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376" r:id="rId25"/>
    <p:sldId id="375" r:id="rId26"/>
    <p:sldId id="378" r:id="rId27"/>
    <p:sldId id="379" r:id="rId28"/>
    <p:sldId id="418" r:id="rId29"/>
    <p:sldId id="419" r:id="rId30"/>
    <p:sldId id="410" r:id="rId31"/>
    <p:sldId id="431" r:id="rId32"/>
    <p:sldId id="397" r:id="rId33"/>
    <p:sldId id="398" r:id="rId34"/>
    <p:sldId id="432" r:id="rId35"/>
    <p:sldId id="400" r:id="rId36"/>
    <p:sldId id="413" r:id="rId37"/>
    <p:sldId id="414" r:id="rId38"/>
    <p:sldId id="415" r:id="rId39"/>
    <p:sldId id="402" r:id="rId40"/>
  </p:sldIdLst>
  <p:sldSz cx="9144000" cy="6858000" type="screen4x3"/>
  <p:notesSz cx="6858000" cy="9144000"/>
  <p:embeddedFontLst>
    <p:embeddedFont>
      <p:font typeface="나눔손글씨 펜" panose="020B0600000101010101" charset="-127"/>
      <p:regular r:id="rId42"/>
    </p:embeddedFont>
    <p:embeddedFont>
      <p:font typeface="Cambria Math" panose="02040503050406030204" pitchFamily="18" charset="0"/>
      <p:regular r:id="rId43"/>
    </p:embeddedFont>
    <p:embeddedFont>
      <p:font typeface="HY견고딕" panose="02030600000101010101" pitchFamily="18" charset="-127"/>
      <p:regular r:id="rId44"/>
    </p:embeddedFont>
    <p:embeddedFont>
      <p:font typeface="Tahoma" panose="020B0604030504040204" pitchFamily="34" charset="0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정흠" initials="강정" lastIdx="1" clrIdx="0">
    <p:extLst>
      <p:ext uri="{19B8F6BF-5375-455C-9EA6-DF929625EA0E}">
        <p15:presenceInfo xmlns:p15="http://schemas.microsoft.com/office/powerpoint/2012/main" userId="68768d1bb1bd39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82" d="100"/>
          <a:sy n="82" d="100"/>
        </p:scale>
        <p:origin x="26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2022-05-20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3200" dirty="0" err="1"/>
              <a:t>컨볼루션</a:t>
            </a:r>
            <a:r>
              <a:rPr lang="en-US" altLang="ko-KR" sz="3200" dirty="0"/>
              <a:t> </a:t>
            </a:r>
            <a:r>
              <a:rPr lang="ko-KR" altLang="en-US" sz="3200" dirty="0"/>
              <a:t>신경망 최적화 </a:t>
            </a:r>
            <a:r>
              <a:rPr lang="ko-KR" altLang="en-US" sz="3200"/>
              <a:t>및 응용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학습된 모델 저장과 재활용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856984" cy="5688632"/>
          </a:xfrm>
        </p:spPr>
        <p:txBody>
          <a:bodyPr/>
          <a:lstStyle/>
          <a:p>
            <a:r>
              <a:rPr lang="ko-KR" altLang="en-US" dirty="0"/>
              <a:t>학습된 모델 저장</a:t>
            </a:r>
            <a:r>
              <a:rPr lang="en-US" altLang="ko-KR" dirty="0"/>
              <a:t>([</a:t>
            </a:r>
            <a:r>
              <a:rPr lang="ko-KR" altLang="en-US" dirty="0"/>
              <a:t>프로그램 </a:t>
            </a:r>
            <a:r>
              <a:rPr lang="en-US" altLang="ko-KR" dirty="0"/>
              <a:t>6-4(b)])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학습에 많은 시간이 걸리므로 저장해 두고 필요할 때 불러 쓸 필요성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save </a:t>
            </a:r>
            <a:r>
              <a:rPr lang="ko-KR" altLang="en-US" dirty="0"/>
              <a:t>함수로 간단히 달성</a:t>
            </a:r>
            <a:r>
              <a:rPr lang="en-US" altLang="ko-KR" dirty="0"/>
              <a:t>(</a:t>
            </a:r>
            <a:r>
              <a:rPr lang="ko-KR" altLang="en-US" dirty="0"/>
              <a:t>신경망의 구조 정보와 가중치 저장해 줌</a:t>
            </a:r>
            <a:r>
              <a:rPr lang="en-US" altLang="ko-KR" dirty="0"/>
              <a:t>. </a:t>
            </a:r>
            <a:r>
              <a:rPr lang="en-US" altLang="ko-KR" dirty="0" err="1"/>
              <a:t>pt</a:t>
            </a:r>
            <a:r>
              <a:rPr lang="en-US" altLang="ko-KR" dirty="0"/>
              <a:t>, </a:t>
            </a:r>
            <a:r>
              <a:rPr lang="en-US" altLang="ko-KR" dirty="0" err="1"/>
              <a:t>pth</a:t>
            </a:r>
            <a:r>
              <a:rPr lang="en-US" altLang="ko-KR" dirty="0"/>
              <a:t> </a:t>
            </a:r>
            <a:r>
              <a:rPr lang="ko-KR" altLang="en-US" dirty="0"/>
              <a:t>파일 형식 사용</a:t>
            </a:r>
            <a:r>
              <a:rPr lang="en-US" altLang="ko-KR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1B2543-013A-4B7C-ADAF-A9210AF6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58" y="2492896"/>
            <a:ext cx="5949483" cy="9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D3154E5-0586-47A2-9AA0-BFE2D6D41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400341"/>
            <a:ext cx="5328592" cy="54576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학습된 모델 저장과 재활용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저장한 모델 불러오기</a:t>
            </a:r>
            <a:r>
              <a:rPr lang="en-US" altLang="ko-KR" dirty="0"/>
              <a:t>([</a:t>
            </a:r>
            <a:r>
              <a:rPr lang="ko-KR" altLang="en-US" dirty="0"/>
              <a:t>프로그램</a:t>
            </a:r>
            <a:r>
              <a:rPr lang="en-US" altLang="ko-KR" dirty="0"/>
              <a:t> 6-5])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76055" y="2073503"/>
            <a:ext cx="3777721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torch.load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함수로 저장해둔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모델 파일 불러옴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4644008" y="2276871"/>
            <a:ext cx="432050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C510B4-CE7C-413B-B796-A4DD947506BB}"/>
              </a:ext>
            </a:extLst>
          </p:cNvPr>
          <p:cNvSpPr txBox="1"/>
          <p:nvPr/>
        </p:nvSpPr>
        <p:spPr>
          <a:xfrm>
            <a:off x="5436096" y="2348880"/>
            <a:ext cx="3456384" cy="74342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</a:rPr>
              <a:t>nn.Module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내부의 </a:t>
            </a:r>
            <a:r>
              <a:rPr lang="en-US" altLang="ko-KR" sz="1400" dirty="0" err="1">
                <a:solidFill>
                  <a:srgbClr val="0000FF"/>
                </a:solidFill>
              </a:rPr>
              <a:t>load_state_dict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내장함수로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모델에 </a:t>
            </a:r>
            <a:r>
              <a:rPr lang="en-US" altLang="ko-KR" sz="1400" dirty="0">
                <a:solidFill>
                  <a:srgbClr val="0000FF"/>
                </a:solidFill>
              </a:rPr>
              <a:t>weight load </a:t>
            </a:r>
            <a:r>
              <a:rPr lang="ko-KR" altLang="en-US" sz="1400" dirty="0" err="1">
                <a:solidFill>
                  <a:srgbClr val="0000FF"/>
                </a:solidFill>
              </a:rPr>
              <a:t>해줌</a:t>
            </a:r>
            <a:endParaRPr lang="en-US" altLang="ko-KR" sz="1400" dirty="0">
              <a:solidFill>
                <a:srgbClr val="0000FF"/>
              </a:solidFill>
            </a:endParaRPr>
          </a:p>
          <a:p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9844276-906B-42D5-8891-4576EB7692E7}"/>
              </a:ext>
            </a:extLst>
          </p:cNvPr>
          <p:cNvCxnSpPr/>
          <p:nvPr/>
        </p:nvCxnSpPr>
        <p:spPr>
          <a:xfrm flipH="1">
            <a:off x="5076056" y="2492895"/>
            <a:ext cx="432050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7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학습된 모델 저장과 재활용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582246-2A0E-4F44-8019-DBC413D62D6E}"/>
              </a:ext>
            </a:extLst>
          </p:cNvPr>
          <p:cNvGrpSpPr/>
          <p:nvPr/>
        </p:nvGrpSpPr>
        <p:grpSpPr>
          <a:xfrm>
            <a:off x="1259632" y="1052742"/>
            <a:ext cx="6336704" cy="5328586"/>
            <a:chOff x="1259632" y="1052742"/>
            <a:chExt cx="6096851" cy="51263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6AC5C0-628D-4BCA-8BBD-B14C20323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632" y="1052742"/>
              <a:ext cx="6096851" cy="489653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803BA1-8F30-4444-AD16-178DA9F5A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5973215"/>
              <a:ext cx="4560594" cy="20591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732000-71C0-4B12-9A16-ADF212BFA966}"/>
              </a:ext>
            </a:extLst>
          </p:cNvPr>
          <p:cNvSpPr txBox="1"/>
          <p:nvPr/>
        </p:nvSpPr>
        <p:spPr>
          <a:xfrm>
            <a:off x="6423888" y="6064701"/>
            <a:ext cx="2684616" cy="3886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학습할 때와 같은 성능인지 확인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E1A325-0C6D-472C-96C9-448BA08D446D}"/>
              </a:ext>
            </a:extLst>
          </p:cNvPr>
          <p:cNvCxnSpPr>
            <a:cxnSpLocks/>
          </p:cNvCxnSpPr>
          <p:nvPr/>
        </p:nvCxnSpPr>
        <p:spPr>
          <a:xfrm flipH="1">
            <a:off x="6012158" y="6257900"/>
            <a:ext cx="432050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60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(transfer learning)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1.5.1 </a:t>
            </a:r>
            <a:r>
              <a:rPr lang="ko-KR" altLang="en-US" dirty="0"/>
              <a:t>과업 전이</a:t>
            </a:r>
            <a:r>
              <a:rPr lang="en-US" altLang="ko-KR" dirty="0"/>
              <a:t>(task transfer)</a:t>
            </a:r>
          </a:p>
          <a:p>
            <a:r>
              <a:rPr lang="en-US" altLang="ko-KR" dirty="0"/>
              <a:t>1.5.2 </a:t>
            </a:r>
            <a:r>
              <a:rPr lang="ko-KR" altLang="en-US" dirty="0"/>
              <a:t>도메인 전이</a:t>
            </a:r>
            <a:r>
              <a:rPr lang="en-US" altLang="ko-KR" dirty="0"/>
              <a:t>(domain transfer)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일상 생활에서 전이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피아노를 칠 줄 아는 사람은 못 치는 사람보다 바이올린을 빨리 배움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</a:t>
            </a:r>
            <a:r>
              <a:rPr lang="ko-KR" altLang="en-US" dirty="0"/>
              <a:t>언어에 익숙한 학생은 </a:t>
            </a:r>
            <a:r>
              <a:rPr lang="ko-KR" altLang="en-US" dirty="0" err="1"/>
              <a:t>파이썬을</a:t>
            </a:r>
            <a:r>
              <a:rPr lang="ko-KR" altLang="en-US" dirty="0"/>
              <a:t> 금방 배움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두 영역의 공통 지식을 공유하기 때문</a:t>
            </a:r>
            <a:endParaRPr lang="en-US" altLang="ko-KR" dirty="0"/>
          </a:p>
          <a:p>
            <a:r>
              <a:rPr lang="ko-KR" altLang="en-US" dirty="0"/>
              <a:t>기계 학습에서 전이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어떤 도메인에서 제작한 프로그램을 </a:t>
            </a:r>
            <a:r>
              <a:rPr lang="ko-KR" altLang="en-US" b="1" u="sng" dirty="0"/>
              <a:t>데이터가 적어 애를 먹는</a:t>
            </a:r>
            <a:r>
              <a:rPr lang="ko-KR" altLang="en-US" dirty="0"/>
              <a:t> 새로운 도메인에 적용하여 높은 성능을 얻는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현대 기계 학습에서 널리 활용되고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074" name="Picture 2" descr="task transfer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91" y="692696"/>
            <a:ext cx="4267397" cy="25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52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과업이 다른 경우와 도메인이 다른 경우로 구분</a:t>
            </a:r>
            <a:endParaRPr lang="en-US" altLang="ko-KR" dirty="0"/>
          </a:p>
          <a:p>
            <a:pPr lvl="1"/>
            <a:r>
              <a:rPr lang="ko-KR" altLang="en-US" dirty="0"/>
              <a:t>과업 전이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이미 학습된 모델을 다른 응용 분야에 적용</a:t>
            </a:r>
            <a:r>
              <a:rPr lang="en-US" altLang="ko-KR" dirty="0"/>
              <a:t>(</a:t>
            </a:r>
            <a:r>
              <a:rPr lang="ko-KR" altLang="en-US" dirty="0"/>
              <a:t>영상인식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음성인식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endParaRPr lang="en-US" altLang="ko-KR" dirty="0"/>
          </a:p>
          <a:p>
            <a:pPr lvl="1"/>
            <a:r>
              <a:rPr lang="ko-KR" altLang="en-US" dirty="0"/>
              <a:t>도메인 전이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특징 공간이 다른 경우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:</a:t>
            </a:r>
            <a:r>
              <a:rPr lang="ko-KR" altLang="en-US" dirty="0">
                <a:sym typeface="Wingdings" panose="05000000000000000000" pitchFamily="2" charset="2"/>
              </a:rPr>
              <a:t>불어  번역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한글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>
                <a:sym typeface="Wingdings" panose="05000000000000000000" pitchFamily="2" charset="2"/>
              </a:rPr>
              <a:t>영어 번역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lvl="2"/>
            <a:r>
              <a:rPr lang="ko-KR" altLang="en-US" dirty="0"/>
              <a:t>같은 특징 공간</a:t>
            </a:r>
            <a:r>
              <a:rPr lang="en-US" altLang="ko-KR" dirty="0"/>
              <a:t>, </a:t>
            </a:r>
            <a:r>
              <a:rPr lang="ko-KR" altLang="en-US" dirty="0"/>
              <a:t>확률 분포가 다른 경우</a:t>
            </a:r>
            <a:r>
              <a:rPr lang="en-US" altLang="ko-KR" dirty="0"/>
              <a:t>(</a:t>
            </a:r>
            <a:r>
              <a:rPr lang="ko-KR" altLang="en-US" dirty="0"/>
              <a:t>한국인 숫자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미국인 숫자</a:t>
            </a:r>
            <a:r>
              <a:rPr lang="en-US" altLang="ko-KR" dirty="0"/>
              <a:t>)</a:t>
            </a:r>
          </a:p>
        </p:txBody>
      </p:sp>
      <p:pic>
        <p:nvPicPr>
          <p:cNvPr id="5122" name="Picture 2" descr="domain transfer generative adversarial networks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106615"/>
            <a:ext cx="6840760" cy="375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378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과업 전이의 성공 사례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ILSVRC</a:t>
            </a:r>
            <a:r>
              <a:rPr lang="ko-KR" altLang="en-US" dirty="0"/>
              <a:t>대회에서 </a:t>
            </a:r>
            <a:r>
              <a:rPr lang="en-US" altLang="ko-KR" dirty="0" err="1"/>
              <a:t>AlexNet</a:t>
            </a:r>
            <a:r>
              <a:rPr lang="ko-KR" altLang="en-US" dirty="0"/>
              <a:t>은 </a:t>
            </a:r>
            <a:r>
              <a:rPr lang="ko-KR" altLang="en-US" dirty="0" err="1"/>
              <a:t>오류율</a:t>
            </a:r>
            <a:r>
              <a:rPr lang="ko-KR" altLang="en-US" dirty="0"/>
              <a:t> </a:t>
            </a:r>
            <a:r>
              <a:rPr lang="en-US" altLang="ko-KR" dirty="0"/>
              <a:t>16.3%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경이로운 성능 달성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딥러닝의</a:t>
            </a:r>
            <a:r>
              <a:rPr lang="ko-KR" altLang="en-US" dirty="0"/>
              <a:t> 가능성을 입증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프로그램</a:t>
            </a:r>
            <a:r>
              <a:rPr lang="en-US" altLang="ko-KR" dirty="0"/>
              <a:t>, </a:t>
            </a:r>
            <a:r>
              <a:rPr lang="ko-KR" altLang="en-US" dirty="0"/>
              <a:t>가중치</a:t>
            </a:r>
            <a:r>
              <a:rPr lang="en-US" altLang="ko-KR" dirty="0"/>
              <a:t>,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 등 </a:t>
            </a:r>
            <a:r>
              <a:rPr lang="ko-KR" altLang="en-US" dirty="0">
                <a:solidFill>
                  <a:srgbClr val="0000FF"/>
                </a:solidFill>
              </a:rPr>
              <a:t>모든 것을 공개</a:t>
            </a:r>
            <a:r>
              <a:rPr lang="ko-KR" altLang="en-US" dirty="0"/>
              <a:t>하여 전이 학습을 개척함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영상 인식에서 과업 전이가 성공함으로써 전이 학습이 뜨거운 연구 주제로 부상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2054" name="Picture 6" descr="transfer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68351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301208"/>
            <a:ext cx="2575006" cy="12961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954" y="5457995"/>
            <a:ext cx="2875372" cy="9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5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기성 </a:t>
            </a:r>
            <a:r>
              <a:rPr lang="en-US" altLang="ko-KR" dirty="0"/>
              <a:t>CNN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성공적으로 학습된 신경망의 특징 추출 부분을 다른 과업에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6044856" cy="271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39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동결</a:t>
            </a:r>
            <a:r>
              <a:rPr lang="en-US" altLang="ko-KR" dirty="0"/>
              <a:t>(freezing)</a:t>
            </a:r>
            <a:r>
              <a:rPr lang="ko-KR" altLang="en-US" dirty="0"/>
              <a:t>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7-16]</a:t>
            </a:r>
            <a:r>
              <a:rPr lang="ko-KR" altLang="en-US" dirty="0"/>
              <a:t>의 파란색 실선 화살표로 표시된 층 중 하나를 골라 특징을 취함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특징은</a:t>
            </a:r>
            <a:r>
              <a:rPr lang="en-US" altLang="ko-KR" dirty="0"/>
              <a:t> </a:t>
            </a:r>
            <a:r>
              <a:rPr lang="ko-KR" altLang="en-US" dirty="0" err="1"/>
              <a:t>컨볼루션</a:t>
            </a:r>
            <a:r>
              <a:rPr lang="ko-KR" altLang="en-US" dirty="0"/>
              <a:t> 층을 여럿 통과하면서 정제되었으므로 얕은 신경망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MLP)</a:t>
            </a:r>
            <a:r>
              <a:rPr lang="ko-KR" altLang="en-US" dirty="0"/>
              <a:t>을 사용해도 높은 성능으로 분류할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7920880" cy="149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27517"/>
            <a:ext cx="5398692" cy="2426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52" y="4443541"/>
            <a:ext cx="257500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2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미세 조정</a:t>
            </a:r>
            <a:r>
              <a:rPr lang="en-US" altLang="ko-KR" dirty="0"/>
              <a:t>(fine tuning)</a:t>
            </a:r>
            <a:r>
              <a:rPr lang="ko-KR" altLang="en-US" dirty="0"/>
              <a:t>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7-16]</a:t>
            </a:r>
            <a:r>
              <a:rPr lang="ko-KR" altLang="en-US" dirty="0"/>
              <a:t>의 </a:t>
            </a:r>
            <a:r>
              <a:rPr lang="en-US" altLang="ko-KR" dirty="0"/>
              <a:t>FC </a:t>
            </a:r>
            <a:r>
              <a:rPr lang="ko-KR" altLang="en-US" dirty="0"/>
              <a:t>부분을 떼어낸 후</a:t>
            </a:r>
            <a:r>
              <a:rPr lang="en-US" altLang="ko-KR" dirty="0"/>
              <a:t>, </a:t>
            </a:r>
            <a:r>
              <a:rPr lang="ko-KR" altLang="en-US" dirty="0"/>
              <a:t>새로운 구조를 덧붙여 다시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이때 </a:t>
            </a:r>
            <a:r>
              <a:rPr lang="ko-KR" altLang="en-US" dirty="0" err="1"/>
              <a:t>학습률을</a:t>
            </a:r>
            <a:r>
              <a:rPr lang="ko-KR" altLang="en-US" dirty="0"/>
              <a:t> 낮게 설정해야 함</a:t>
            </a:r>
            <a:r>
              <a:rPr lang="en-US" altLang="ko-KR" dirty="0"/>
              <a:t>(</a:t>
            </a:r>
            <a:r>
              <a:rPr lang="ko-KR" altLang="en-US" dirty="0"/>
              <a:t>높으면 원래 가중치가 훼손</a:t>
            </a:r>
            <a:r>
              <a:rPr lang="en-US" altLang="ko-KR" dirty="0"/>
              <a:t>)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791433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437112"/>
            <a:ext cx="5110660" cy="229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44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이후 발전한 기성 </a:t>
            </a:r>
            <a:r>
              <a:rPr lang="en-US" altLang="ko-KR" dirty="0"/>
              <a:t>CNN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작동할까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[Yosinski2014]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의미 있는 설명</a:t>
            </a:r>
            <a:endParaRPr lang="en-US" altLang="ko-KR" dirty="0"/>
          </a:p>
          <a:p>
            <a:pPr lvl="1"/>
            <a:r>
              <a:rPr lang="ko-KR" altLang="en-US" dirty="0"/>
              <a:t>하지만 불충분한 설명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미래의 좋은 연구 주제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6231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39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 영상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딥러닝</a:t>
            </a:r>
            <a:r>
              <a:rPr lang="ko-KR" altLang="en-US" dirty="0"/>
              <a:t> 프로그래밍에서 주로 사용하는 자연 영상 데이터베이스</a:t>
            </a:r>
            <a:endParaRPr lang="en-US" altLang="ko-KR" dirty="0"/>
          </a:p>
          <a:p>
            <a:pPr lvl="1"/>
            <a:r>
              <a:rPr lang="en-US" altLang="ko-KR" dirty="0"/>
              <a:t>ImageNet</a:t>
            </a:r>
          </a:p>
          <a:p>
            <a:pPr lvl="1"/>
            <a:r>
              <a:rPr lang="en-US" altLang="ko-KR" dirty="0" err="1"/>
              <a:t>MSCoCo</a:t>
            </a:r>
            <a:endParaRPr lang="en-US" altLang="ko-KR" dirty="0"/>
          </a:p>
          <a:p>
            <a:pPr lvl="1"/>
            <a:r>
              <a:rPr lang="en-US" altLang="ko-KR" dirty="0"/>
              <a:t>CIFAR: </a:t>
            </a:r>
            <a:r>
              <a:rPr lang="ko-KR" altLang="en-US" dirty="0"/>
              <a:t>작아서</a:t>
            </a:r>
            <a:r>
              <a:rPr lang="en-US" altLang="ko-KR" dirty="0"/>
              <a:t> MNIST </a:t>
            </a:r>
            <a:r>
              <a:rPr lang="ko-KR" altLang="en-US" dirty="0"/>
              <a:t>다음에 주로 사용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CIFAR-10</a:t>
            </a:r>
          </a:p>
          <a:p>
            <a:pPr lvl="1"/>
            <a:r>
              <a:rPr lang="en-US" dirty="0"/>
              <a:t>{airplane, automobile, bird, cat, deer, dog, frog, horse, ship, truck}</a:t>
            </a:r>
            <a:r>
              <a:rPr lang="ko-KR" altLang="en-US" dirty="0"/>
              <a:t>의</a:t>
            </a:r>
            <a:r>
              <a:rPr lang="en-US" dirty="0"/>
              <a:t> 10</a:t>
            </a:r>
            <a:r>
              <a:rPr lang="ko-KR" altLang="en-US" dirty="0"/>
              <a:t>부류</a:t>
            </a:r>
            <a:endParaRPr lang="en-US" altLang="ko-KR" dirty="0"/>
          </a:p>
          <a:p>
            <a:pPr lvl="1"/>
            <a:r>
              <a:rPr lang="ko-KR" altLang="en-US" dirty="0"/>
              <a:t>영상은</a:t>
            </a:r>
            <a:r>
              <a:rPr lang="en-US" altLang="ko-KR" dirty="0"/>
              <a:t> 32*32 </a:t>
            </a:r>
            <a:r>
              <a:rPr lang="ko-KR" altLang="en-US" dirty="0" err="1"/>
              <a:t>맵으로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996951"/>
            <a:ext cx="4320480" cy="36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58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도메인 전이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도메인 전이</a:t>
            </a:r>
            <a:endParaRPr lang="en-US" altLang="ko-KR" dirty="0"/>
          </a:p>
          <a:p>
            <a:pPr lvl="1"/>
            <a:r>
              <a:rPr lang="ko-KR" altLang="en-US" dirty="0"/>
              <a:t>과업은 같은데</a:t>
            </a:r>
            <a:r>
              <a:rPr lang="en-US" altLang="ko-KR" dirty="0"/>
              <a:t>(</a:t>
            </a:r>
            <a:r>
              <a:rPr lang="ko-KR" altLang="en-US" dirty="0"/>
              <a:t>즉 레이블 공간이 같음</a:t>
            </a:r>
            <a:r>
              <a:rPr lang="en-US" altLang="ko-KR" dirty="0"/>
              <a:t>), </a:t>
            </a:r>
            <a:r>
              <a:rPr lang="ko-KR" altLang="en-US" dirty="0"/>
              <a:t>도메인이 다른 상황</a:t>
            </a:r>
            <a:endParaRPr lang="en-US" altLang="ko-KR" dirty="0"/>
          </a:p>
          <a:p>
            <a:pPr lvl="1"/>
            <a:r>
              <a:rPr lang="ko-KR" altLang="en-US" dirty="0"/>
              <a:t>특징 공간이 다른 경우와 특징 공간은 같은데 확률분포가 다른 경우로 나뉨</a:t>
            </a:r>
            <a:endParaRPr lang="en-US" altLang="ko-KR" dirty="0"/>
          </a:p>
          <a:p>
            <a:pPr lvl="1"/>
            <a:r>
              <a:rPr lang="ko-KR" altLang="en-US" dirty="0"/>
              <a:t>후자를 도메인 적응이라 부름</a:t>
            </a:r>
            <a:endParaRPr lang="en-US" altLang="ko-KR" dirty="0"/>
          </a:p>
          <a:p>
            <a:r>
              <a:rPr lang="ko-KR" altLang="en-US" dirty="0"/>
              <a:t>도메인 적응</a:t>
            </a:r>
            <a:r>
              <a:rPr lang="en-US" altLang="ko-KR" baseline="30000" dirty="0"/>
              <a:t>domain adaptation</a:t>
            </a:r>
            <a:r>
              <a:rPr lang="ko-KR" altLang="en-US" baseline="30000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나뭇잎 인식</a:t>
            </a:r>
            <a:endParaRPr lang="en-US" altLang="ko-KR" dirty="0"/>
          </a:p>
          <a:p>
            <a:pPr lvl="2"/>
            <a:r>
              <a:rPr lang="ko-KR" altLang="en-US" dirty="0"/>
              <a:t>원천 도메인은 따낸 나뭇잎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목표 도메인은 나무에 붙어있는 나뭇잎 영상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61048"/>
            <a:ext cx="5674635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svhn mnist에 대한 이미지 검색결과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912274"/>
            <a:ext cx="3168352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5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도메인 전이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도메인 전이 방법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원천 도메인의 훈련집합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목표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도메인의 훈련집합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목표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도메인을 위한 레이블 정보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있을 경우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지도 도메인 적응</a:t>
                </a:r>
                <a:r>
                  <a:rPr lang="en-US" altLang="ko-KR" dirty="0"/>
                  <a:t>), </a:t>
                </a:r>
                <a:r>
                  <a:rPr lang="ko-KR" altLang="en-US" dirty="0"/>
                  <a:t>없는 경우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비지도 도메인 적응</a:t>
                </a:r>
                <a:r>
                  <a:rPr lang="en-US" altLang="ko-KR" dirty="0"/>
                  <a:t>), </a:t>
                </a:r>
                <a:r>
                  <a:rPr lang="ko-KR" altLang="en-US" dirty="0"/>
                  <a:t>일부만 있는 경우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준지도 도메인 적응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로 나뉨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en-US" altLang="ko-KR" dirty="0"/>
                  <a:t>[Daume2009] </a:t>
                </a:r>
                <a:r>
                  <a:rPr lang="ko-KR" altLang="en-US" dirty="0"/>
                  <a:t>방법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특징 공간을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배로 확장하여 두 도메인의 확률분포를 맞춤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25144"/>
            <a:ext cx="6264696" cy="80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06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도메인 전이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[Sun2016] </a:t>
            </a:r>
            <a:r>
              <a:rPr lang="ko-KR" altLang="en-US" dirty="0"/>
              <a:t>방법</a:t>
            </a:r>
            <a:r>
              <a:rPr lang="en-US" altLang="ko-KR" dirty="0"/>
              <a:t>([Daume2009]</a:t>
            </a:r>
            <a:r>
              <a:rPr lang="ko-KR" altLang="en-US" dirty="0"/>
              <a:t>를 비지도 도메인 적응으로 확장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7-18]</a:t>
            </a:r>
            <a:r>
              <a:rPr lang="ko-KR" altLang="en-US" dirty="0"/>
              <a:t>에서 파란 점은 원천 도메인 샘플</a:t>
            </a:r>
            <a:r>
              <a:rPr lang="en-US" altLang="ko-KR" dirty="0"/>
              <a:t>, </a:t>
            </a:r>
            <a:r>
              <a:rPr lang="ko-KR" altLang="en-US" dirty="0"/>
              <a:t>빨간 점은 목표 도메인 샘플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화이트닝</a:t>
            </a:r>
            <a:r>
              <a:rPr lang="ko-KR" altLang="en-US" dirty="0"/>
              <a:t> 변환과 </a:t>
            </a:r>
            <a:r>
              <a:rPr lang="ko-KR" altLang="en-US" dirty="0" err="1"/>
              <a:t>컬러링</a:t>
            </a:r>
            <a:r>
              <a:rPr lang="ko-KR" altLang="en-US" dirty="0"/>
              <a:t> 변환으로 두 도메인의 확률분포를 맞춤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714477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15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도메인 전이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알고리즘 형태로 쓰면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7-3]</a:t>
                </a:r>
                <a:r>
                  <a:rPr lang="ko-KR" altLang="en-US" dirty="0"/>
                  <a:t>으로 변환한 훈련집합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가지고 </a:t>
                </a:r>
                <a:r>
                  <a:rPr lang="ko-KR" altLang="en-US" dirty="0" err="1"/>
                  <a:t>학습기를</a:t>
                </a:r>
                <a:r>
                  <a:rPr lang="ko-KR" altLang="en-US" dirty="0"/>
                  <a:t> 학습한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목표 도메인에 활용</a:t>
                </a:r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775232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130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현대적인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456384" cy="5688632"/>
          </a:xfrm>
        </p:spPr>
        <p:txBody>
          <a:bodyPr/>
          <a:lstStyle/>
          <a:p>
            <a:r>
              <a:rPr lang="ko-KR" altLang="en-US" dirty="0"/>
              <a:t>많이 쓰는 예비</a:t>
            </a:r>
            <a:r>
              <a:rPr lang="en-US" altLang="ko-KR" dirty="0"/>
              <a:t> </a:t>
            </a:r>
            <a:r>
              <a:rPr lang="ko-KR" altLang="en-US" dirty="0"/>
              <a:t>학습 모델 </a:t>
            </a:r>
            <a:r>
              <a:rPr lang="en-US" altLang="ko-KR" dirty="0"/>
              <a:t>VGG, Inception, </a:t>
            </a:r>
            <a:r>
              <a:rPr lang="en-US" altLang="ko-KR" dirty="0" err="1"/>
              <a:t>ResNet</a:t>
            </a:r>
            <a:endParaRPr lang="en-US" altLang="ko-KR" dirty="0"/>
          </a:p>
          <a:p>
            <a:pPr lvl="1"/>
            <a:r>
              <a:rPr lang="en-US" altLang="ko-KR" dirty="0"/>
              <a:t>VGG: 3*3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작은</a:t>
            </a:r>
            <a:r>
              <a:rPr lang="en-US" altLang="ko-KR" dirty="0"/>
              <a:t> </a:t>
            </a:r>
            <a:r>
              <a:rPr lang="ko-KR" altLang="en-US" dirty="0"/>
              <a:t>마스크 사용</a:t>
            </a:r>
            <a:endParaRPr lang="en-US" altLang="ko-KR" dirty="0"/>
          </a:p>
          <a:p>
            <a:pPr lvl="1"/>
            <a:r>
              <a:rPr lang="en-US" altLang="ko-KR" dirty="0"/>
              <a:t>Inception(</a:t>
            </a:r>
            <a:r>
              <a:rPr lang="en-US" altLang="ko-KR" dirty="0" err="1"/>
              <a:t>GoogLeNet</a:t>
            </a:r>
            <a:r>
              <a:rPr lang="en-US" altLang="ko-KR" dirty="0"/>
              <a:t>): </a:t>
            </a:r>
            <a:r>
              <a:rPr lang="ko-KR" altLang="en-US" dirty="0" err="1"/>
              <a:t>네크워크</a:t>
            </a:r>
            <a:r>
              <a:rPr lang="ko-KR" altLang="en-US" dirty="0"/>
              <a:t> 속의 네트워크</a:t>
            </a:r>
            <a:r>
              <a:rPr lang="en-US" altLang="ko-KR" dirty="0"/>
              <a:t>(NIN)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en-US" altLang="ko-KR" dirty="0" err="1"/>
              <a:t>ResNet</a:t>
            </a:r>
            <a:r>
              <a:rPr lang="en-US" altLang="ko-KR" dirty="0"/>
              <a:t>: </a:t>
            </a:r>
            <a:r>
              <a:rPr lang="ko-KR" altLang="en-US" dirty="0"/>
              <a:t>잔류 학습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63" y="1073402"/>
            <a:ext cx="5038609" cy="55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13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현대적인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Torchvision</a:t>
            </a:r>
            <a:r>
              <a:rPr lang="ko-KR" altLang="en-US" dirty="0"/>
              <a:t>에서 제공하는 예비 학습 모델</a:t>
            </a:r>
            <a:r>
              <a:rPr lang="en-US" altLang="ko-KR" baseline="-25000" dirty="0"/>
              <a:t>pre-trained model</a:t>
            </a:r>
          </a:p>
          <a:p>
            <a:pPr lvl="1"/>
            <a:r>
              <a:rPr lang="ko-KR" altLang="en-US" dirty="0"/>
              <a:t>이들은 </a:t>
            </a:r>
            <a:r>
              <a:rPr lang="en-US" altLang="ko-KR" dirty="0"/>
              <a:t>ImageNet</a:t>
            </a:r>
            <a:r>
              <a:rPr lang="ko-KR" altLang="en-US" dirty="0"/>
              <a:t>으로 이미 학습되어 있는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DE57A2-3EE5-4BF6-BF0B-86655D4C3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988840"/>
            <a:ext cx="3111292" cy="360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A3403D-9CCC-49FC-9C3A-EB75BC3C5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88840"/>
            <a:ext cx="5153025" cy="3419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24" y="5373216"/>
            <a:ext cx="5117860" cy="1212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9AAE3-BB53-47CC-8BC8-F9BDA3DE626B}"/>
              </a:ext>
            </a:extLst>
          </p:cNvPr>
          <p:cNvSpPr txBox="1"/>
          <p:nvPr/>
        </p:nvSpPr>
        <p:spPr>
          <a:xfrm>
            <a:off x="6012160" y="3068960"/>
            <a:ext cx="2725235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Pretrained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model</a:t>
            </a:r>
            <a:r>
              <a:rPr lang="ko-KR" altLang="en-US" sz="1400" dirty="0">
                <a:solidFill>
                  <a:srgbClr val="0000FF"/>
                </a:solidFill>
              </a:rPr>
              <a:t> 사용법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B646554-277B-4894-AED6-C9874C333037}"/>
              </a:ext>
            </a:extLst>
          </p:cNvPr>
          <p:cNvCxnSpPr>
            <a:cxnSpLocks/>
          </p:cNvCxnSpPr>
          <p:nvPr/>
        </p:nvCxnSpPr>
        <p:spPr>
          <a:xfrm flipH="1" flipV="1">
            <a:off x="6255466" y="2515577"/>
            <a:ext cx="229199" cy="5428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74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전이 학습 프로그래밍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개미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ImageNet</a:t>
            </a:r>
            <a:r>
              <a:rPr lang="ko-KR" altLang="en-US" dirty="0"/>
              <a:t>으로 학습한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모델을 </a:t>
            </a:r>
            <a:r>
              <a:rPr lang="ko-KR" altLang="en-US" dirty="0" err="1"/>
              <a:t>벌목류</a:t>
            </a:r>
            <a:r>
              <a:rPr lang="ko-KR" altLang="en-US" dirty="0"/>
              <a:t> 인식 문제로 전이</a:t>
            </a:r>
            <a:endParaRPr lang="en-US" altLang="ko-KR" dirty="0"/>
          </a:p>
          <a:p>
            <a:pPr lvl="1"/>
            <a:r>
              <a:rPr lang="en-US" altLang="ko-KR" dirty="0"/>
              <a:t>ImageNet</a:t>
            </a:r>
            <a:r>
              <a:rPr lang="ko-KR" altLang="en-US" dirty="0"/>
              <a:t>의 아주 작은 일부로</a:t>
            </a:r>
            <a:r>
              <a:rPr lang="en-US" altLang="ko-KR" dirty="0"/>
              <a:t>, </a:t>
            </a:r>
            <a:r>
              <a:rPr lang="ko-KR" altLang="en-US" dirty="0"/>
              <a:t>벌</a:t>
            </a:r>
            <a:r>
              <a:rPr lang="en-US" altLang="ko-KR" dirty="0"/>
              <a:t>/</a:t>
            </a:r>
            <a:r>
              <a:rPr lang="ko-KR" altLang="en-US" dirty="0"/>
              <a:t>개미 각각의 이미지 트레이닝용 </a:t>
            </a:r>
            <a:r>
              <a:rPr lang="en-US" altLang="ko-KR" dirty="0"/>
              <a:t>120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검증용 </a:t>
            </a:r>
            <a:r>
              <a:rPr lang="en-US" altLang="ko-KR" dirty="0"/>
              <a:t>75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미세 분류</a:t>
            </a:r>
            <a:r>
              <a:rPr lang="en-US" altLang="ko-KR" baseline="-25000" dirty="0"/>
              <a:t>fine-grained classification</a:t>
            </a:r>
            <a:r>
              <a:rPr lang="ko-KR" altLang="en-US" baseline="-25000" dirty="0"/>
              <a:t>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2"/>
            <a:r>
              <a:rPr lang="ko-KR" altLang="en-US" dirty="0"/>
              <a:t>부류</a:t>
            </a:r>
            <a:r>
              <a:rPr lang="en-US" altLang="ko-KR" dirty="0"/>
              <a:t> </a:t>
            </a:r>
            <a:r>
              <a:rPr lang="ko-KR" altLang="en-US" dirty="0"/>
              <a:t>내 변화</a:t>
            </a:r>
            <a:r>
              <a:rPr lang="en-US" altLang="ko-KR" baseline="-25000" dirty="0"/>
              <a:t>within-class variation</a:t>
            </a:r>
            <a:r>
              <a:rPr lang="ko-KR" altLang="en-US" dirty="0"/>
              <a:t>가 크고 부류</a:t>
            </a:r>
            <a:r>
              <a:rPr lang="en-US" altLang="ko-KR" dirty="0"/>
              <a:t> </a:t>
            </a:r>
            <a:r>
              <a:rPr lang="ko-KR" altLang="en-US" dirty="0"/>
              <a:t>간 유사도</a:t>
            </a:r>
            <a:r>
              <a:rPr lang="en-US" altLang="ko-KR" baseline="-25000" dirty="0"/>
              <a:t>between-class similarity</a:t>
            </a:r>
            <a:r>
              <a:rPr lang="ko-KR" altLang="en-US" dirty="0"/>
              <a:t>가 큼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B2FDC9-5688-47A3-B3A2-1CD9B6E9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70" y="2543050"/>
            <a:ext cx="5238660" cy="1771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375941"/>
            <a:ext cx="8064896" cy="24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55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628800"/>
            <a:ext cx="4804593" cy="46830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전이 학습 프로그래밍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개미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6-11]</a:t>
            </a:r>
          </a:p>
          <a:p>
            <a:pPr lvl="1"/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3995976"/>
            <a:ext cx="2331418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Dataset</a:t>
            </a:r>
            <a:r>
              <a:rPr lang="ko-KR" altLang="en-US" sz="1400" dirty="0">
                <a:solidFill>
                  <a:srgbClr val="0000FF"/>
                </a:solidFill>
              </a:rPr>
              <a:t>에 적용할 </a:t>
            </a:r>
            <a:r>
              <a:rPr lang="en-US" altLang="ko-KR" sz="1400" dirty="0">
                <a:solidFill>
                  <a:srgbClr val="0000FF"/>
                </a:solidFill>
              </a:rPr>
              <a:t>transform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 flipH="1">
            <a:off x="5364088" y="4371781"/>
            <a:ext cx="360040" cy="27912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487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전이 학습 프로그래밍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개미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6-11]</a:t>
            </a:r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564904"/>
            <a:ext cx="6532587" cy="219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72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전이 학습 프로그래밍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개미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6-11]</a:t>
            </a:r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04864"/>
            <a:ext cx="4205337" cy="35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6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 영상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6-4(a)]</a:t>
            </a:r>
            <a:r>
              <a:rPr lang="ko-KR" altLang="en-US" dirty="0"/>
              <a:t>는  </a:t>
            </a:r>
            <a:r>
              <a:rPr lang="en-US" altLang="ko-KR" dirty="0"/>
              <a:t>CIFAR-10</a:t>
            </a:r>
            <a:r>
              <a:rPr lang="ko-KR" altLang="en-US" dirty="0"/>
              <a:t>을 인식하는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MNIST</a:t>
            </a:r>
            <a:r>
              <a:rPr lang="ko-KR" altLang="en-US" dirty="0"/>
              <a:t>를 인식하는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6-2]</a:t>
            </a:r>
            <a:r>
              <a:rPr lang="ko-KR" altLang="en-US" dirty="0"/>
              <a:t>와 다른 곳은 </a:t>
            </a:r>
            <a:r>
              <a:rPr lang="ko-KR" altLang="en-US" dirty="0" err="1"/>
              <a:t>데이터셋</a:t>
            </a:r>
            <a:r>
              <a:rPr lang="ko-KR" altLang="en-US" dirty="0"/>
              <a:t> 읽는 부분 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학습을 잘 진행하기 위해서 </a:t>
            </a:r>
            <a:r>
              <a:rPr lang="en-US" altLang="ko-KR" dirty="0" err="1"/>
              <a:t>Cifar</a:t>
            </a:r>
            <a:r>
              <a:rPr lang="en-US" altLang="ko-KR" dirty="0"/>
              <a:t> 10</a:t>
            </a:r>
            <a:r>
              <a:rPr lang="ko-KR" altLang="en-US" dirty="0"/>
              <a:t>용 </a:t>
            </a:r>
            <a:r>
              <a:rPr lang="en-US" altLang="ko-KR" dirty="0"/>
              <a:t>transforms </a:t>
            </a:r>
            <a:r>
              <a:rPr lang="ko-KR" altLang="en-US" dirty="0"/>
              <a:t>적용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tochVision.datasets</a:t>
            </a:r>
            <a:r>
              <a:rPr lang="en-US" altLang="ko-KR" dirty="0"/>
              <a:t> </a:t>
            </a:r>
            <a:r>
              <a:rPr lang="ko-KR" altLang="en-US" dirty="0"/>
              <a:t>패키지에서 </a:t>
            </a:r>
            <a:r>
              <a:rPr lang="en-US" altLang="ko-KR" dirty="0"/>
              <a:t>CIFAR10</a:t>
            </a:r>
            <a:r>
              <a:rPr lang="ko-KR" altLang="en-US" dirty="0"/>
              <a:t>을 사용해서</a:t>
            </a:r>
            <a:r>
              <a:rPr lang="en-US" altLang="ko-KR" dirty="0"/>
              <a:t> </a:t>
            </a:r>
            <a:r>
              <a:rPr lang="ko-KR" altLang="en-US" dirty="0"/>
              <a:t>데이터를 로딩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96952"/>
            <a:ext cx="846094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68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95" y="1049391"/>
            <a:ext cx="4895759" cy="3547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전이 학습 프로그래밍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개미 분류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77158" y="1395736"/>
            <a:ext cx="3384376" cy="8030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Model</a:t>
            </a:r>
            <a:r>
              <a:rPr lang="ko-KR" altLang="en-US" sz="1400" dirty="0">
                <a:solidFill>
                  <a:srgbClr val="0000FF"/>
                </a:solidFill>
              </a:rPr>
              <a:t>의 </a:t>
            </a:r>
            <a:r>
              <a:rPr lang="en-US" altLang="ko-KR" sz="1400" dirty="0">
                <a:solidFill>
                  <a:srgbClr val="0000FF"/>
                </a:solidFill>
              </a:rPr>
              <a:t>parameters</a:t>
            </a:r>
            <a:r>
              <a:rPr lang="ko-KR" altLang="en-US" sz="1400" dirty="0">
                <a:solidFill>
                  <a:srgbClr val="0000FF"/>
                </a:solidFill>
              </a:rPr>
              <a:t>들을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 err="1">
                <a:solidFill>
                  <a:srgbClr val="0000FF"/>
                </a:solidFill>
              </a:rPr>
              <a:t>requires_grad</a:t>
            </a:r>
            <a:r>
              <a:rPr lang="en-US" altLang="ko-KR" sz="1400" dirty="0">
                <a:solidFill>
                  <a:srgbClr val="0000FF"/>
                </a:solidFill>
              </a:rPr>
              <a:t>=False</a:t>
            </a:r>
            <a:r>
              <a:rPr lang="ko-KR" altLang="en-US" sz="1400" dirty="0">
                <a:solidFill>
                  <a:srgbClr val="0000FF"/>
                </a:solidFill>
              </a:rPr>
              <a:t>를 통해 </a:t>
            </a:r>
            <a:r>
              <a:rPr lang="en-US" altLang="ko-KR" sz="1400" dirty="0">
                <a:solidFill>
                  <a:srgbClr val="0000FF"/>
                </a:solidFill>
              </a:rPr>
              <a:t>Freeze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H="1">
            <a:off x="4444221" y="1735791"/>
            <a:ext cx="1173785" cy="6148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B2724-D040-4CC4-B92F-A1EFB0986CA7}"/>
              </a:ext>
            </a:extLst>
          </p:cNvPr>
          <p:cNvSpPr/>
          <p:nvPr/>
        </p:nvSpPr>
        <p:spPr>
          <a:xfrm>
            <a:off x="1675181" y="4609116"/>
            <a:ext cx="5277588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저번시간에 사용했던 </a:t>
            </a:r>
            <a:r>
              <a:rPr lang="en-US" altLang="ko-KR" dirty="0">
                <a:solidFill>
                  <a:sysClr val="windowText" lastClr="000000"/>
                </a:solidFill>
              </a:rPr>
              <a:t>Training Code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…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5E37F-2047-4614-ABB1-47EDC98483C7}"/>
              </a:ext>
            </a:extLst>
          </p:cNvPr>
          <p:cNvSpPr txBox="1"/>
          <p:nvPr/>
        </p:nvSpPr>
        <p:spPr>
          <a:xfrm>
            <a:off x="7092656" y="4824508"/>
            <a:ext cx="194421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94%</a:t>
            </a:r>
            <a:r>
              <a:rPr lang="ko-KR" altLang="en-US" sz="1400" dirty="0">
                <a:solidFill>
                  <a:srgbClr val="0000FF"/>
                </a:solidFill>
              </a:rPr>
              <a:t>의 정확률을 얻음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DE170DC-D3A7-4A59-A91A-72A7DFD1E16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444221" y="2348124"/>
            <a:ext cx="632412" cy="25579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E196D7-DE36-4EFC-9459-3B07D17E0083}"/>
              </a:ext>
            </a:extLst>
          </p:cNvPr>
          <p:cNvSpPr txBox="1"/>
          <p:nvPr/>
        </p:nvSpPr>
        <p:spPr>
          <a:xfrm>
            <a:off x="5076633" y="2182062"/>
            <a:ext cx="3583324" cy="3321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Fully connected layer</a:t>
            </a:r>
            <a:r>
              <a:rPr lang="ko-KR" altLang="en-US" sz="1400" dirty="0">
                <a:solidFill>
                  <a:srgbClr val="0000FF"/>
                </a:solidFill>
              </a:rPr>
              <a:t>의 </a:t>
            </a:r>
            <a:r>
              <a:rPr lang="en-US" altLang="ko-KR" sz="1400" dirty="0">
                <a:solidFill>
                  <a:srgbClr val="0000FF"/>
                </a:solidFill>
              </a:rPr>
              <a:t>output</a:t>
            </a:r>
            <a:r>
              <a:rPr lang="ko-KR" altLang="en-US" sz="1400" dirty="0">
                <a:solidFill>
                  <a:srgbClr val="0000FF"/>
                </a:solidFill>
              </a:rPr>
              <a:t>을 </a:t>
            </a:r>
            <a:r>
              <a:rPr lang="en-US" altLang="ko-KR" sz="1400" dirty="0">
                <a:solidFill>
                  <a:srgbClr val="0000FF"/>
                </a:solidFill>
              </a:rPr>
              <a:t>2</a:t>
            </a:r>
            <a:r>
              <a:rPr lang="ko-KR" altLang="en-US" sz="1400" dirty="0">
                <a:solidFill>
                  <a:srgbClr val="0000FF"/>
                </a:solidFill>
              </a:rPr>
              <a:t>로 설정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93FD08-1106-4850-8743-55F07EA2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679456"/>
            <a:ext cx="5871658" cy="7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08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전이 학습 프로그래밍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개미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미세 조정 방식과 동결 방식</a:t>
            </a:r>
            <a:endParaRPr lang="en-US" altLang="ko-KR" dirty="0"/>
          </a:p>
          <a:p>
            <a:pPr lvl="1"/>
            <a:r>
              <a:rPr lang="ko-KR" altLang="en-US" dirty="0"/>
              <a:t>미세 조정</a:t>
            </a:r>
            <a:r>
              <a:rPr lang="en-US" altLang="ko-KR" baseline="-25000" dirty="0"/>
              <a:t>fine-tuning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/>
            <a:r>
              <a:rPr lang="ko-KR" altLang="en-US" dirty="0" err="1"/>
              <a:t>컨볼루션층과</a:t>
            </a:r>
            <a:r>
              <a:rPr lang="ko-KR" altLang="en-US" dirty="0"/>
              <a:t> 완전연결층의 가중치를 동시에 수정</a:t>
            </a:r>
            <a:endParaRPr lang="en-US" altLang="ko-KR" dirty="0"/>
          </a:p>
          <a:p>
            <a:pPr lvl="2"/>
            <a:r>
              <a:rPr lang="ko-KR" altLang="en-US" dirty="0" err="1"/>
              <a:t>학습률을</a:t>
            </a:r>
            <a:r>
              <a:rPr lang="ko-KR" altLang="en-US" dirty="0"/>
              <a:t> 낮게 유지하여 조금씩 수정</a:t>
            </a:r>
            <a:endParaRPr lang="en-US" altLang="ko-KR" dirty="0"/>
          </a:p>
          <a:p>
            <a:pPr lvl="1"/>
            <a:r>
              <a:rPr lang="ko-KR" altLang="en-US" dirty="0"/>
              <a:t>동결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/>
            <a:r>
              <a:rPr lang="ko-KR" altLang="en-US" dirty="0" err="1"/>
              <a:t>컨볼루션층의</a:t>
            </a:r>
            <a:r>
              <a:rPr lang="ko-KR" altLang="en-US" dirty="0"/>
              <a:t> 가중치를 동결하여 수정이 일어나지 않게 제한</a:t>
            </a:r>
            <a:endParaRPr lang="en-US" altLang="ko-KR" dirty="0"/>
          </a:p>
          <a:p>
            <a:pPr lvl="2"/>
            <a:r>
              <a:rPr lang="ko-KR" altLang="en-US" dirty="0"/>
              <a:t>다음 행을 추가하면 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CUB </a:t>
            </a:r>
            <a:r>
              <a:rPr lang="ko-KR" altLang="en-US" dirty="0" err="1"/>
              <a:t>데이터셋에</a:t>
            </a:r>
            <a:r>
              <a:rPr lang="ko-KR" altLang="en-US" dirty="0"/>
              <a:t> 대해 실험한 결과 미세 조정 방식이 우수함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212976"/>
            <a:ext cx="3920952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76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물체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  <a:r>
              <a:rPr lang="en-US" altLang="ko-KR" baseline="-25000" dirty="0"/>
              <a:t>classification</a:t>
            </a:r>
            <a:r>
              <a:rPr lang="en-US" altLang="ko-KR" dirty="0"/>
              <a:t> </a:t>
            </a:r>
            <a:r>
              <a:rPr lang="ko-KR" altLang="en-US" dirty="0"/>
              <a:t>검출</a:t>
            </a:r>
            <a:r>
              <a:rPr lang="en-US" altLang="ko-KR" baseline="-25000" dirty="0"/>
              <a:t>detection</a:t>
            </a:r>
            <a:r>
              <a:rPr lang="en-US" altLang="ko-KR" dirty="0"/>
              <a:t> </a:t>
            </a:r>
            <a:r>
              <a:rPr lang="ko-KR" altLang="en-US" dirty="0"/>
              <a:t>분할</a:t>
            </a:r>
            <a:r>
              <a:rPr lang="en-US" altLang="ko-KR" baseline="-25000" dirty="0"/>
              <a:t>segmentation</a:t>
            </a:r>
            <a:r>
              <a:rPr lang="ko-KR" altLang="en-US" dirty="0"/>
              <a:t> 문제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물체</a:t>
            </a:r>
            <a:r>
              <a:rPr lang="en-US" altLang="ko-KR" dirty="0"/>
              <a:t> </a:t>
            </a:r>
            <a:r>
              <a:rPr lang="ko-KR" altLang="en-US" dirty="0"/>
              <a:t>검출을 위한 </a:t>
            </a:r>
            <a:r>
              <a:rPr lang="ko-KR" altLang="en-US" dirty="0" err="1"/>
              <a:t>딥러닝</a:t>
            </a:r>
            <a:r>
              <a:rPr lang="ko-KR" altLang="en-US" dirty="0"/>
              <a:t> 모델</a:t>
            </a:r>
            <a:endParaRPr lang="en-US" altLang="ko-KR" dirty="0"/>
          </a:p>
          <a:p>
            <a:pPr lvl="2"/>
            <a:r>
              <a:rPr lang="en-US" altLang="ko-KR" dirty="0"/>
              <a:t>R-CNN</a:t>
            </a:r>
          </a:p>
          <a:p>
            <a:pPr lvl="2"/>
            <a:r>
              <a:rPr lang="en-US" altLang="ko-KR" dirty="0"/>
              <a:t>Fast R-CNN</a:t>
            </a:r>
          </a:p>
          <a:p>
            <a:pPr lvl="2"/>
            <a:r>
              <a:rPr lang="en-US" altLang="ko-KR" dirty="0"/>
              <a:t>Faster R-CNN</a:t>
            </a:r>
          </a:p>
          <a:p>
            <a:pPr lvl="2"/>
            <a:r>
              <a:rPr lang="en-US" altLang="ko-KR" dirty="0"/>
              <a:t>YOLO(you</a:t>
            </a:r>
            <a:r>
              <a:rPr lang="ko-KR" altLang="en-US" dirty="0"/>
              <a:t> </a:t>
            </a:r>
            <a:r>
              <a:rPr lang="en-US" altLang="ko-KR" dirty="0"/>
              <a:t>Only Look Once)</a:t>
            </a:r>
          </a:p>
          <a:p>
            <a:pPr lvl="2"/>
            <a:r>
              <a:rPr lang="en-US" altLang="ko-KR" dirty="0"/>
              <a:t>SSD(Single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Detection)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5778388" cy="2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65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욜로를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이용한 물체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6-19(a)]</a:t>
            </a:r>
            <a:r>
              <a:rPr lang="ko-KR" altLang="en-US" dirty="0"/>
              <a:t>는 </a:t>
            </a:r>
            <a:r>
              <a:rPr lang="ko-KR" altLang="en-US" dirty="0" err="1"/>
              <a:t>욜로의</a:t>
            </a:r>
            <a:r>
              <a:rPr lang="ko-KR" altLang="en-US" dirty="0"/>
              <a:t> 동작 원리를 설명</a:t>
            </a:r>
            <a:endParaRPr lang="en-US" altLang="ko-KR" dirty="0"/>
          </a:p>
          <a:p>
            <a:pPr lvl="1"/>
            <a:r>
              <a:rPr lang="ko-KR" altLang="en-US" dirty="0"/>
              <a:t>입력 영상을 </a:t>
            </a:r>
            <a:r>
              <a:rPr lang="en-US" altLang="ko-KR" dirty="0"/>
              <a:t>S*S </a:t>
            </a:r>
            <a:r>
              <a:rPr lang="ko-KR" altLang="en-US" dirty="0"/>
              <a:t>격자로 나눈 </a:t>
            </a:r>
            <a:r>
              <a:rPr lang="en-US" altLang="ko-KR" dirty="0"/>
              <a:t>S</a:t>
            </a:r>
            <a:r>
              <a:rPr lang="en-US" altLang="ko-KR" baseline="30000" dirty="0"/>
              <a:t>2</a:t>
            </a:r>
            <a:r>
              <a:rPr lang="ko-KR" altLang="en-US" dirty="0"/>
              <a:t>개의 격자 방 각각에 대해 </a:t>
            </a:r>
            <a:r>
              <a:rPr lang="en-US" altLang="ko-KR" dirty="0"/>
              <a:t>B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 err="1"/>
              <a:t>바운딩</a:t>
            </a:r>
            <a:r>
              <a:rPr lang="ko-KR" altLang="en-US" dirty="0"/>
              <a:t> 박스를 생성</a:t>
            </a:r>
            <a:r>
              <a:rPr lang="en-US" altLang="ko-KR" dirty="0"/>
              <a:t>(</a:t>
            </a:r>
            <a:r>
              <a:rPr lang="ko-KR" altLang="en-US" dirty="0" err="1"/>
              <a:t>바운딩</a:t>
            </a:r>
            <a:r>
              <a:rPr lang="ko-KR" altLang="en-US" dirty="0"/>
              <a:t> 박스는 </a:t>
            </a:r>
            <a:r>
              <a:rPr lang="en-US" altLang="ko-KR" dirty="0"/>
              <a:t>(</a:t>
            </a:r>
            <a:r>
              <a:rPr lang="en-US" altLang="ko-KR" dirty="0" err="1"/>
              <a:t>x,y,w,h,o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개 값으로 표현</a:t>
            </a:r>
            <a:r>
              <a:rPr lang="en-US" altLang="ko-KR" dirty="0"/>
              <a:t>. o</a:t>
            </a:r>
            <a:r>
              <a:rPr lang="ko-KR" altLang="en-US" dirty="0"/>
              <a:t>는 물체일 가능성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C=80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물체 부류</a:t>
            </a:r>
            <a:endParaRPr lang="en-US" altLang="ko-KR" dirty="0"/>
          </a:p>
          <a:p>
            <a:pPr lvl="1"/>
            <a:r>
              <a:rPr lang="ko-KR" altLang="en-US" dirty="0"/>
              <a:t>실제</a:t>
            </a:r>
            <a:r>
              <a:rPr lang="en-US" altLang="ko-KR" dirty="0"/>
              <a:t> </a:t>
            </a:r>
            <a:r>
              <a:rPr lang="ko-KR" altLang="en-US" dirty="0"/>
              <a:t>구현에서는 </a:t>
            </a:r>
            <a:r>
              <a:rPr lang="en-US" altLang="ko-KR" dirty="0"/>
              <a:t>S=7, B=2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49</a:t>
            </a:r>
            <a:r>
              <a:rPr lang="ko-KR" altLang="en-US" dirty="0"/>
              <a:t>개 </a:t>
            </a:r>
            <a:r>
              <a:rPr lang="ko-KR" altLang="en-US" dirty="0" err="1"/>
              <a:t>격자방</a:t>
            </a:r>
            <a:r>
              <a:rPr lang="ko-KR" altLang="en-US" dirty="0"/>
              <a:t> 각각은 부류 정보를 표현하는 </a:t>
            </a:r>
            <a:r>
              <a:rPr lang="en-US" altLang="ko-KR" dirty="0"/>
              <a:t>80-</a:t>
            </a:r>
            <a:r>
              <a:rPr lang="ko-KR" altLang="en-US" dirty="0"/>
              <a:t>차원 벡터와 </a:t>
            </a:r>
            <a:r>
              <a:rPr lang="ko-KR" altLang="en-US" dirty="0" err="1"/>
              <a:t>바운딩</a:t>
            </a:r>
            <a:r>
              <a:rPr lang="ko-KR" altLang="en-US" dirty="0"/>
              <a:t> 박스 두개를 표현하는 </a:t>
            </a:r>
            <a:r>
              <a:rPr lang="en-US" altLang="ko-KR" dirty="0"/>
              <a:t>10-</a:t>
            </a:r>
            <a:r>
              <a:rPr lang="ko-KR" altLang="en-US" dirty="0"/>
              <a:t>차원 벡터를 가짐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68960"/>
            <a:ext cx="727635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92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 Object Detection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SSD(Single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Detector)</a:t>
            </a:r>
            <a:r>
              <a:rPr lang="ko-KR" altLang="en-US" dirty="0"/>
              <a:t>를 사용한 </a:t>
            </a:r>
            <a:r>
              <a:rPr lang="en-US" altLang="ko-KR" dirty="0"/>
              <a:t>Detection</a:t>
            </a:r>
          </a:p>
          <a:p>
            <a:pPr lvl="1"/>
            <a:r>
              <a:rPr lang="en-US" altLang="ko-KR" dirty="0"/>
              <a:t>YOLO</a:t>
            </a:r>
            <a:r>
              <a:rPr lang="ko-KR" altLang="en-US" dirty="0"/>
              <a:t>의 단점 극복</a:t>
            </a:r>
            <a:r>
              <a:rPr lang="en-US" altLang="ko-KR" dirty="0"/>
              <a:t>( 2 stage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1 stage, detection of fine small objects)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16832"/>
            <a:ext cx="6264696" cy="28313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932" y="4929003"/>
            <a:ext cx="4463077" cy="1688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39752" y="4653136"/>
            <a:ext cx="194421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/>
              <a:t>Default boxes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219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D49E2DC-138D-479D-9EB8-C0BFF758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69" y="2041397"/>
            <a:ext cx="6432366" cy="13662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 Object Detection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SSD(Single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Detector)</a:t>
            </a:r>
            <a:r>
              <a:rPr lang="ko-KR" altLang="en-US" dirty="0"/>
              <a:t>를 사용한 </a:t>
            </a:r>
            <a:r>
              <a:rPr lang="en-US" altLang="ko-KR" dirty="0"/>
              <a:t>Detection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61299" y="2991553"/>
            <a:ext cx="2448271" cy="399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PASCAL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Voc</a:t>
            </a:r>
            <a:r>
              <a:rPr lang="en-US" sz="1400" dirty="0">
                <a:solidFill>
                  <a:srgbClr val="0000FF"/>
                </a:solidFill>
              </a:rPr>
              <a:t> dataset </a:t>
            </a:r>
            <a:r>
              <a:rPr lang="ko-KR" altLang="en-US" sz="1400" dirty="0">
                <a:solidFill>
                  <a:srgbClr val="0000FF"/>
                </a:solidFill>
              </a:rPr>
              <a:t>다운받기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4499992" y="3069228"/>
            <a:ext cx="1561307" cy="12202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61299" y="2564904"/>
            <a:ext cx="2448271" cy="399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Pretrained model </a:t>
            </a:r>
            <a:r>
              <a:rPr lang="ko-KR" altLang="en-US" sz="1400" dirty="0">
                <a:solidFill>
                  <a:srgbClr val="0000FF"/>
                </a:solidFill>
              </a:rPr>
              <a:t>다운받기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5845275" y="2601409"/>
            <a:ext cx="216024" cy="19970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rchitecture of classical SSD deep learning network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415906"/>
            <a:ext cx="4968552" cy="315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175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12440-96A3-49D6-8F76-BA62DAAB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 Object Detection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4BDEE-AE87-45FD-B5AE-C0442E267A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SSD(Single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Detector)</a:t>
            </a:r>
            <a:r>
              <a:rPr lang="ko-KR" altLang="en-US" dirty="0"/>
              <a:t>를 사용한 </a:t>
            </a:r>
            <a:r>
              <a:rPr lang="en-US" altLang="ko-KR" dirty="0"/>
              <a:t>Detection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89B831-48D2-4CC0-9BC0-43F4012F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85" y="1412776"/>
            <a:ext cx="5220429" cy="2629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38D772-A337-450B-A0A1-E838751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042043"/>
            <a:ext cx="7106642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68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39323-4EC0-4496-BC43-202133D3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 Object Detection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2AD91-BD29-446A-A203-713F7CE641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SSD(Single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Detector)</a:t>
            </a:r>
            <a:r>
              <a:rPr lang="ko-KR" altLang="en-US" dirty="0"/>
              <a:t>를 사용한 </a:t>
            </a:r>
            <a:r>
              <a:rPr lang="en-US" altLang="ko-KR" dirty="0"/>
              <a:t>Detection</a:t>
            </a:r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258C25-A1C8-43C0-A291-394C3A4997B0}"/>
              </a:ext>
            </a:extLst>
          </p:cNvPr>
          <p:cNvGrpSpPr/>
          <p:nvPr/>
        </p:nvGrpSpPr>
        <p:grpSpPr>
          <a:xfrm>
            <a:off x="2055920" y="1628800"/>
            <a:ext cx="5032159" cy="3744416"/>
            <a:chOff x="2348153" y="1628800"/>
            <a:chExt cx="3886742" cy="28817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1FAB18A-8898-4A8F-9AC0-21D32975F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8153" y="1628800"/>
              <a:ext cx="3886742" cy="101931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265A93E-1A67-41D2-88BA-245B38E8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8153" y="2652890"/>
              <a:ext cx="3886742" cy="185763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B50F5F6-D939-4652-AFBA-742A6C6F8B8B}"/>
              </a:ext>
            </a:extLst>
          </p:cNvPr>
          <p:cNvSpPr txBox="1"/>
          <p:nvPr/>
        </p:nvSpPr>
        <p:spPr>
          <a:xfrm>
            <a:off x="6061299" y="2564904"/>
            <a:ext cx="2448271" cy="399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Dataset </a:t>
            </a:r>
            <a:r>
              <a:rPr lang="ko-KR" altLang="en-US" sz="1400" dirty="0">
                <a:solidFill>
                  <a:srgbClr val="0000FF"/>
                </a:solidFill>
              </a:rPr>
              <a:t>전처리하기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E18E236-A874-4F09-A779-DD5515E447AA}"/>
              </a:ext>
            </a:extLst>
          </p:cNvPr>
          <p:cNvCxnSpPr/>
          <p:nvPr/>
        </p:nvCxnSpPr>
        <p:spPr>
          <a:xfrm flipH="1" flipV="1">
            <a:off x="5845275" y="2601409"/>
            <a:ext cx="216024" cy="19970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2C3295-9A4A-494F-AE37-54AD3DBED028}"/>
              </a:ext>
            </a:extLst>
          </p:cNvPr>
          <p:cNvSpPr txBox="1"/>
          <p:nvPr/>
        </p:nvSpPr>
        <p:spPr>
          <a:xfrm>
            <a:off x="6372200" y="3700708"/>
            <a:ext cx="2448271" cy="399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Pretrained model </a:t>
            </a:r>
            <a:r>
              <a:rPr lang="ko-KR" altLang="en-US" sz="1400" dirty="0">
                <a:solidFill>
                  <a:srgbClr val="0000FF"/>
                </a:solidFill>
              </a:rPr>
              <a:t>로드하기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9CE0470-D865-4D28-961B-39B757D88F37}"/>
              </a:ext>
            </a:extLst>
          </p:cNvPr>
          <p:cNvCxnSpPr/>
          <p:nvPr/>
        </p:nvCxnSpPr>
        <p:spPr>
          <a:xfrm flipH="1" flipV="1">
            <a:off x="6156176" y="3737213"/>
            <a:ext cx="216024" cy="19970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1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39323-4EC0-4496-BC43-202133D3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 Object Detection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2AD91-BD29-446A-A203-713F7CE641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SSD(Single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Detector)</a:t>
            </a:r>
            <a:r>
              <a:rPr lang="ko-KR" altLang="en-US" dirty="0"/>
              <a:t>를 사용한 </a:t>
            </a:r>
            <a:r>
              <a:rPr lang="en-US" altLang="ko-KR" dirty="0"/>
              <a:t>Detection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BE29D-C5E3-437C-A144-04F6F94F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27" y="1662432"/>
            <a:ext cx="6420746" cy="4286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4EDA7-463A-473B-B121-D5F6CF161F80}"/>
              </a:ext>
            </a:extLst>
          </p:cNvPr>
          <p:cNvSpPr txBox="1"/>
          <p:nvPr/>
        </p:nvSpPr>
        <p:spPr>
          <a:xfrm>
            <a:off x="4572000" y="4149080"/>
            <a:ext cx="3456384" cy="399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Score</a:t>
            </a:r>
            <a:r>
              <a:rPr lang="ko-KR" altLang="en-US" sz="1400" dirty="0">
                <a:solidFill>
                  <a:srgbClr val="0000FF"/>
                </a:solidFill>
              </a:rPr>
              <a:t>가 </a:t>
            </a:r>
            <a:r>
              <a:rPr lang="en-US" altLang="ko-KR" sz="1400" dirty="0">
                <a:solidFill>
                  <a:srgbClr val="0000FF"/>
                </a:solidFill>
              </a:rPr>
              <a:t>0.6</a:t>
            </a:r>
            <a:r>
              <a:rPr lang="ko-KR" altLang="en-US" sz="1400" dirty="0">
                <a:solidFill>
                  <a:srgbClr val="0000FF"/>
                </a:solidFill>
              </a:rPr>
              <a:t>보다 높은 </a:t>
            </a:r>
            <a:r>
              <a:rPr lang="en-US" altLang="ko-KR" sz="1400" dirty="0">
                <a:solidFill>
                  <a:srgbClr val="0000FF"/>
                </a:solidFill>
              </a:rPr>
              <a:t>box</a:t>
            </a:r>
            <a:r>
              <a:rPr lang="ko-KR" altLang="en-US" sz="1400" dirty="0">
                <a:solidFill>
                  <a:srgbClr val="0000FF"/>
                </a:solidFill>
              </a:rPr>
              <a:t> 그리기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18A2EA-2AC7-429D-BED1-D367750A6A18}"/>
              </a:ext>
            </a:extLst>
          </p:cNvPr>
          <p:cNvCxnSpPr>
            <a:cxnSpLocks/>
          </p:cNvCxnSpPr>
          <p:nvPr/>
        </p:nvCxnSpPr>
        <p:spPr>
          <a:xfrm flipH="1" flipV="1">
            <a:off x="4161105" y="4221088"/>
            <a:ext cx="410895" cy="1641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CA90DC-448D-463C-A3AE-5951795CF9CD}"/>
              </a:ext>
            </a:extLst>
          </p:cNvPr>
          <p:cNvSpPr txBox="1"/>
          <p:nvPr/>
        </p:nvSpPr>
        <p:spPr>
          <a:xfrm>
            <a:off x="3923928" y="2755313"/>
            <a:ext cx="3456384" cy="399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원래 사진 표시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717A5C4-7739-4F0A-ABF2-61425CE4E2D9}"/>
              </a:ext>
            </a:extLst>
          </p:cNvPr>
          <p:cNvCxnSpPr>
            <a:cxnSpLocks/>
          </p:cNvCxnSpPr>
          <p:nvPr/>
        </p:nvCxnSpPr>
        <p:spPr>
          <a:xfrm flipH="1" flipV="1">
            <a:off x="3513033" y="2827321"/>
            <a:ext cx="410895" cy="1641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593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BDD749-8EC0-4CB8-9C4E-AD899142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132856"/>
            <a:ext cx="4820323" cy="32580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1.6 Object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Detection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39500" y="3322772"/>
            <a:ext cx="2504500" cy="5600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Dog</a:t>
            </a:r>
            <a:r>
              <a:rPr lang="ko-KR" altLang="en-US" sz="1400" dirty="0">
                <a:solidFill>
                  <a:srgbClr val="0000FF"/>
                </a:solidFill>
              </a:rPr>
              <a:t>을 </a:t>
            </a:r>
            <a:r>
              <a:rPr lang="en-US" altLang="ko-KR" sz="1400" dirty="0">
                <a:solidFill>
                  <a:srgbClr val="0000FF"/>
                </a:solidFill>
              </a:rPr>
              <a:t>100% </a:t>
            </a:r>
            <a:r>
              <a:rPr lang="ko-KR" altLang="en-US" sz="1400" dirty="0">
                <a:solidFill>
                  <a:srgbClr val="0000FF"/>
                </a:solidFill>
              </a:rPr>
              <a:t>확률로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검출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>
            <a:cxnSpLocks/>
          </p:cNvCxnSpPr>
          <p:nvPr/>
        </p:nvCxnSpPr>
        <p:spPr>
          <a:xfrm flipH="1" flipV="1">
            <a:off x="5355820" y="3431798"/>
            <a:ext cx="1274718" cy="17101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67787" y="1339250"/>
            <a:ext cx="2672565" cy="5600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Chair</a:t>
            </a:r>
            <a:r>
              <a:rPr lang="ko-KR" altLang="en-US" sz="1400" dirty="0">
                <a:solidFill>
                  <a:srgbClr val="0000FF"/>
                </a:solidFill>
              </a:rPr>
              <a:t>를 </a:t>
            </a:r>
            <a:r>
              <a:rPr lang="en-US" altLang="ko-KR" sz="1400" dirty="0">
                <a:solidFill>
                  <a:srgbClr val="0000FF"/>
                </a:solidFill>
              </a:rPr>
              <a:t>87% </a:t>
            </a:r>
            <a:r>
              <a:rPr lang="ko-KR" altLang="en-US" sz="1400" dirty="0">
                <a:solidFill>
                  <a:srgbClr val="0000FF"/>
                </a:solidFill>
              </a:rPr>
              <a:t>확률로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검출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779755" y="1775614"/>
            <a:ext cx="576065" cy="78595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61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 영상 인식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68" y="1052736"/>
            <a:ext cx="5832648" cy="20635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786" y="3429000"/>
            <a:ext cx="3168352" cy="26844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429000"/>
            <a:ext cx="2520280" cy="30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1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 영상 인식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2019300"/>
            <a:ext cx="55340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 영상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12776"/>
            <a:ext cx="468149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 영상 인식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24744"/>
            <a:ext cx="578231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82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 영상 인식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372EC7-705F-4DCB-BBB5-318BDEDF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27" y="1124744"/>
            <a:ext cx="5877745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49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 영상 인식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91537" y="2492896"/>
            <a:ext cx="2414532" cy="11412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더 좋은 모델을 사용하거나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  <a:p>
            <a:r>
              <a:rPr lang="en-US" altLang="ko-KR" sz="1400" dirty="0">
                <a:solidFill>
                  <a:srgbClr val="0000FF"/>
                </a:solidFill>
              </a:rPr>
              <a:t>learning rate</a:t>
            </a:r>
            <a:r>
              <a:rPr lang="ko-KR" altLang="en-US" sz="1400" dirty="0">
                <a:solidFill>
                  <a:srgbClr val="0000FF"/>
                </a:solidFill>
              </a:rPr>
              <a:t>를 조절해주거나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  <a:p>
            <a:r>
              <a:rPr lang="en-US" altLang="ko-KR" sz="1400" dirty="0">
                <a:solidFill>
                  <a:srgbClr val="0000FF"/>
                </a:solidFill>
              </a:rPr>
              <a:t>fine-tuning </a:t>
            </a:r>
            <a:r>
              <a:rPr lang="ko-KR" altLang="en-US" sz="1400" dirty="0">
                <a:solidFill>
                  <a:srgbClr val="0000FF"/>
                </a:solidFill>
              </a:rPr>
              <a:t>방법을 통해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성능 개선 가능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>
            <a:cxnSpLocks/>
          </p:cNvCxnSpPr>
          <p:nvPr/>
        </p:nvCxnSpPr>
        <p:spPr>
          <a:xfrm flipH="1">
            <a:off x="6947151" y="3535032"/>
            <a:ext cx="288032" cy="26714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87C969B-F026-46D0-A674-C956F56B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797358"/>
            <a:ext cx="5188166" cy="10979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F350FB-D498-4C73-AF6C-C9F92B76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46" y="3222096"/>
            <a:ext cx="5198926" cy="7857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FF9200-E28A-4F23-8B90-6C301F6EE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62" y="4265545"/>
            <a:ext cx="3848637" cy="25530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1F9111-7AF3-48D5-B137-DBA658A97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545" y="4198860"/>
            <a:ext cx="3743847" cy="26197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4BF35C-C5E8-4F17-9CEC-E0A9233CC280}"/>
              </a:ext>
            </a:extLst>
          </p:cNvPr>
          <p:cNvSpPr txBox="1"/>
          <p:nvPr/>
        </p:nvSpPr>
        <p:spPr>
          <a:xfrm>
            <a:off x="1403648" y="2924944"/>
            <a:ext cx="949546" cy="26001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0000" lnSpcReduction="20000"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2454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7985</TotalTime>
  <Words>1217</Words>
  <Application>Microsoft Office PowerPoint</Application>
  <PresentationFormat>화면 슬라이드 쇼(4:3)</PresentationFormat>
  <Paragraphs>203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Arial</vt:lpstr>
      <vt:lpstr>나눔손글씨 펜</vt:lpstr>
      <vt:lpstr>Cambria Math</vt:lpstr>
      <vt:lpstr>맑은 고딕</vt:lpstr>
      <vt:lpstr>HY견고딕</vt:lpstr>
      <vt:lpstr>Wingdings</vt:lpstr>
      <vt:lpstr>Tahoma</vt:lpstr>
      <vt:lpstr>1_Office 테마</vt:lpstr>
      <vt:lpstr>6장</vt:lpstr>
      <vt:lpstr>1.3 자연 영상 인식</vt:lpstr>
      <vt:lpstr>1.3 자연 영상 인식</vt:lpstr>
      <vt:lpstr>1.3 자연 영상 인식</vt:lpstr>
      <vt:lpstr>1.3 자연 영상 인식</vt:lpstr>
      <vt:lpstr>1.3 자연 영상 인식</vt:lpstr>
      <vt:lpstr>1.3 자연 영상 인식</vt:lpstr>
      <vt:lpstr>1.3 자연 영상 인식</vt:lpstr>
      <vt:lpstr>1.3 자연 영상 인식</vt:lpstr>
      <vt:lpstr>1.4 학습된 모델 저장과 재활용</vt:lpstr>
      <vt:lpstr>1.4 학습된 모델 저장과 재활용</vt:lpstr>
      <vt:lpstr>1.4 학습된 모델 저장과 재활용</vt:lpstr>
      <vt:lpstr>1.5 전이 학습(transfer learning)</vt:lpstr>
      <vt:lpstr>1.5 전이 학습</vt:lpstr>
      <vt:lpstr>1.5.1 과업 전이</vt:lpstr>
      <vt:lpstr>1.5.1 과업 전이</vt:lpstr>
      <vt:lpstr>1.5.1 과업 전이</vt:lpstr>
      <vt:lpstr>1.5.1 과업 전이</vt:lpstr>
      <vt:lpstr>1.5.1 과업 전이</vt:lpstr>
      <vt:lpstr>1.5.2 도메인 전이</vt:lpstr>
      <vt:lpstr>1.5.2 도메인 전이</vt:lpstr>
      <vt:lpstr>1.5.2 도메인 전이</vt:lpstr>
      <vt:lpstr>1.5.2 도메인 전이</vt:lpstr>
      <vt:lpstr>1.5.3 현대적인 컨볼루션 신경망 모델</vt:lpstr>
      <vt:lpstr>1.5.3 현대적인 컨볼루션 신경망 모델</vt:lpstr>
      <vt:lpstr>1.5.3 전이 학습 프로그래밍: 벌/개미 분류</vt:lpstr>
      <vt:lpstr>1.5.3 전이 학습 프로그래밍: 벌/개미 분류</vt:lpstr>
      <vt:lpstr>1.5.3 전이 학습 프로그래밍: 벌/개미 분류</vt:lpstr>
      <vt:lpstr>1.5.3 전이 학습 프로그래밍: 벌/개미 분류</vt:lpstr>
      <vt:lpstr>1.5.3 전이 학습 프로그래밍: 벌/개미 분류</vt:lpstr>
      <vt:lpstr>1.5.3 전이 학습 프로그래밍: 벌/개미 분류</vt:lpstr>
      <vt:lpstr>1.6 물체 검출</vt:lpstr>
      <vt:lpstr>1.6 욜로를 이용한 물체 검출</vt:lpstr>
      <vt:lpstr>1.6 Object Detection 프로그래밍</vt:lpstr>
      <vt:lpstr>1.6 Object Detection 프로그래밍</vt:lpstr>
      <vt:lpstr>1.6 Object Detection 프로그래밍</vt:lpstr>
      <vt:lpstr>1.6 Object Detection 프로그래밍</vt:lpstr>
      <vt:lpstr>1.6 Object Detection 프로그래밍</vt:lpstr>
      <vt:lpstr>1.6 Object Detection 프로그래밍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user</cp:lastModifiedBy>
  <cp:revision>602</cp:revision>
  <dcterms:created xsi:type="dcterms:W3CDTF">2006-10-05T04:04:58Z</dcterms:created>
  <dcterms:modified xsi:type="dcterms:W3CDTF">2022-05-20T01:31:56Z</dcterms:modified>
</cp:coreProperties>
</file>